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24" r:id="rId5"/>
    <p:sldMasterId id="2147483798" r:id="rId6"/>
    <p:sldMasterId id="2147483691" r:id="rId7"/>
    <p:sldMasterId id="2147483757" r:id="rId8"/>
    <p:sldMasterId id="2147483790" r:id="rId9"/>
  </p:sldMasterIdLst>
  <p:notesMasterIdLst>
    <p:notesMasterId r:id="rId19"/>
  </p:notesMasterIdLst>
  <p:sldIdLst>
    <p:sldId id="260" r:id="rId10"/>
    <p:sldId id="265" r:id="rId11"/>
    <p:sldId id="264" r:id="rId12"/>
    <p:sldId id="664" r:id="rId13"/>
    <p:sldId id="662" r:id="rId14"/>
    <p:sldId id="663" r:id="rId15"/>
    <p:sldId id="268" r:id="rId16"/>
    <p:sldId id="267" r:id="rId17"/>
    <p:sldId id="263" r:id="rId18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 w="12700" cap="flat" cmpd="sng" algn="ctr">
                <a:solidFill>
                  <a:schemeClr val="accent5">
                    <a:shade val="15000"/>
                  </a:schemeClr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1CD7-42F0-A3C6-8E2E2D67D4C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 w="12700" cap="flat" cmpd="sng" algn="ctr">
                <a:solidFill>
                  <a:schemeClr val="accent5">
                    <a:shade val="15000"/>
                  </a:schemeClr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D7-42F0-A3C6-8E2E2D67D4C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 w="12700" cap="flat" cmpd="sng" algn="ctr">
                <a:solidFill>
                  <a:schemeClr val="accent5">
                    <a:shade val="15000"/>
                  </a:schemeClr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1CD7-42F0-A3C6-8E2E2D67D4C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 w="12700" cap="flat" cmpd="sng" algn="ctr">
                <a:solidFill>
                  <a:schemeClr val="accent5">
                    <a:shade val="15000"/>
                  </a:schemeClr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D7-42F0-A3C6-8E2E2D67D4C0}"/>
              </c:ext>
            </c:extLst>
          </c:dPt>
          <c:cat>
            <c:strRef>
              <c:f>Taul1!$A$2:$A$5</c:f>
              <c:strCache>
                <c:ptCount val="4"/>
                <c:pt idx="0">
                  <c:v>Oli hyötyä</c:v>
                </c:pt>
                <c:pt idx="1">
                  <c:v>Henkinen vv</c:v>
                </c:pt>
                <c:pt idx="2">
                  <c:v>Fyysinen vv</c:v>
                </c:pt>
                <c:pt idx="3">
                  <c:v>Itse käyttänyt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4</c:v>
                </c:pt>
                <c:pt idx="1">
                  <c:v>20</c:v>
                </c:pt>
                <c:pt idx="2">
                  <c:v>13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72-4059-8276-59949E27C664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Sarja 2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Taul1!$A$2:$A$5</c:f>
              <c:strCache>
                <c:ptCount val="4"/>
                <c:pt idx="0">
                  <c:v>Oli hyötyä</c:v>
                </c:pt>
                <c:pt idx="1">
                  <c:v>Henkinen vv</c:v>
                </c:pt>
                <c:pt idx="2">
                  <c:v>Fyysinen vv</c:v>
                </c:pt>
                <c:pt idx="3">
                  <c:v>Itse käyttänyt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21</c:v>
                </c:pt>
                <c:pt idx="1">
                  <c:v>14</c:v>
                </c:pt>
                <c:pt idx="2">
                  <c:v>16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72-4059-8276-59949E27C664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Sarja 3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cat>
            <c:strRef>
              <c:f>Taul1!$A$2:$A$5</c:f>
              <c:strCache>
                <c:ptCount val="4"/>
                <c:pt idx="0">
                  <c:v>Oli hyötyä</c:v>
                </c:pt>
                <c:pt idx="1">
                  <c:v>Henkinen vv</c:v>
                </c:pt>
                <c:pt idx="2">
                  <c:v>Fyysinen vv</c:v>
                </c:pt>
                <c:pt idx="3">
                  <c:v>Itse käyttänyt</c:v>
                </c:pt>
              </c:strCache>
            </c:strRef>
          </c:cat>
          <c:val>
            <c:numRef>
              <c:f>Taul1!$D$2:$D$5</c:f>
              <c:numCache>
                <c:formatCode>General</c:formatCode>
                <c:ptCount val="4"/>
                <c:pt idx="0">
                  <c:v>15</c:v>
                </c:pt>
                <c:pt idx="1">
                  <c:v>6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72-4059-8276-59949E27C6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580216240"/>
        <c:axId val="580210840"/>
      </c:barChart>
      <c:catAx>
        <c:axId val="58021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80210840"/>
        <c:crosses val="autoZero"/>
        <c:auto val="1"/>
        <c:lblAlgn val="ctr"/>
        <c:lblOffset val="100"/>
        <c:noMultiLvlLbl val="0"/>
      </c:catAx>
      <c:valAx>
        <c:axId val="580210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8021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88134632912641"/>
          <c:y val="2.809976401830246E-2"/>
          <c:w val="0.44633268463852371"/>
          <c:h val="0.8199981816616555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Onko vaikeaa kertoa kiusaamisesta aikuiselle?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BC-479F-949C-87C87EBB61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BC-479F-949C-87C87EBB61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9BC-479F-949C-87C87EBB61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9BC-479F-949C-87C87EBB613F}"/>
              </c:ext>
            </c:extLst>
          </c:dPt>
          <c:cat>
            <c:strRef>
              <c:f>Taul1!$A$2:$A$5</c:f>
              <c:strCache>
                <c:ptCount val="4"/>
                <c:pt idx="0">
                  <c:v>Kyllä</c:v>
                </c:pt>
                <c:pt idx="1">
                  <c:v>Ei</c:v>
                </c:pt>
                <c:pt idx="2">
                  <c:v>Joskus</c:v>
                </c:pt>
                <c:pt idx="3">
                  <c:v>En osaa sanoa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3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9BC-479F-949C-87C87EBB61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4AD15D-CC53-40B3-9897-32F37A0108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7AB6CF-249A-47F6-8BC7-E8FB1E3683B7}">
      <dgm:prSet/>
      <dgm:spPr/>
      <dgm:t>
        <a:bodyPr/>
        <a:lstStyle/>
        <a:p>
          <a:r>
            <a:rPr lang="fi-FI" dirty="0">
              <a:latin typeface="Arial" panose="020B0604020202020204" pitchFamily="34" charset="0"/>
              <a:cs typeface="Arial" panose="020B0604020202020204" pitchFamily="34" charset="0"/>
            </a:rPr>
            <a:t>Väkivalta ei kuulu turvalliseen ihmissuhteeseen.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20DD10-25AC-4CD3-9C77-C937A9B4B244}" type="parTrans" cxnId="{469EA597-23EC-4A5E-B16C-6B36A05B728B}">
      <dgm:prSet/>
      <dgm:spPr/>
      <dgm:t>
        <a:bodyPr/>
        <a:lstStyle/>
        <a:p>
          <a:endParaRPr lang="en-US"/>
        </a:p>
      </dgm:t>
    </dgm:pt>
    <dgm:pt modelId="{FEB820A0-6008-43D1-AC60-18C0E10D08C6}" type="sibTrans" cxnId="{469EA597-23EC-4A5E-B16C-6B36A05B728B}">
      <dgm:prSet/>
      <dgm:spPr/>
      <dgm:t>
        <a:bodyPr/>
        <a:lstStyle/>
        <a:p>
          <a:endParaRPr lang="en-US"/>
        </a:p>
      </dgm:t>
    </dgm:pt>
    <dgm:pt modelId="{0B9B486B-A38B-40FA-9ABC-F184E37078CD}">
      <dgm:prSet/>
      <dgm:spPr/>
      <dgm:t>
        <a:bodyPr/>
        <a:lstStyle/>
        <a:p>
          <a:r>
            <a:rPr lang="fi-FI" dirty="0">
              <a:latin typeface="Arial" panose="020B0604020202020204" pitchFamily="34" charset="0"/>
              <a:cs typeface="Arial" panose="020B0604020202020204" pitchFamily="34" charset="0"/>
            </a:rPr>
            <a:t>Turvallisessa ihmissuhteessa saa olla oma itsensä.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A2F45C-AB1C-43A5-ADDD-A506D36DBC03}" type="parTrans" cxnId="{B9749E65-11A2-4033-8257-B58ABF306E72}">
      <dgm:prSet/>
      <dgm:spPr/>
      <dgm:t>
        <a:bodyPr/>
        <a:lstStyle/>
        <a:p>
          <a:endParaRPr lang="en-US"/>
        </a:p>
      </dgm:t>
    </dgm:pt>
    <dgm:pt modelId="{9D579F7B-A70C-4C6A-88DF-E7836B1DFB80}" type="sibTrans" cxnId="{B9749E65-11A2-4033-8257-B58ABF306E72}">
      <dgm:prSet/>
      <dgm:spPr/>
      <dgm:t>
        <a:bodyPr/>
        <a:lstStyle/>
        <a:p>
          <a:endParaRPr lang="en-US"/>
        </a:p>
      </dgm:t>
    </dgm:pt>
    <dgm:pt modelId="{FA33DA43-9817-4AD9-836B-C588ED7C702B}">
      <dgm:prSet/>
      <dgm:spPr/>
      <dgm:t>
        <a:bodyPr/>
        <a:lstStyle/>
        <a:p>
          <a:r>
            <a:rPr lang="fi-FI" dirty="0">
              <a:latin typeface="Arial" panose="020B0604020202020204" pitchFamily="34" charset="0"/>
              <a:cs typeface="Arial" panose="020B0604020202020204" pitchFamily="34" charset="0"/>
            </a:rPr>
            <a:t>Turvallinen ihmissuhde on tasa-arvoinen ja luottamuksellinen.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797B31-0D11-44EB-96B5-B6AB60D6AD03}" type="parTrans" cxnId="{0F62C863-409B-48C0-9139-905522DDAE85}">
      <dgm:prSet/>
      <dgm:spPr/>
      <dgm:t>
        <a:bodyPr/>
        <a:lstStyle/>
        <a:p>
          <a:endParaRPr lang="en-US"/>
        </a:p>
      </dgm:t>
    </dgm:pt>
    <dgm:pt modelId="{6AC3539E-46C7-4EE6-A78C-FCE24BC60618}" type="sibTrans" cxnId="{0F62C863-409B-48C0-9139-905522DDAE85}">
      <dgm:prSet/>
      <dgm:spPr/>
      <dgm:t>
        <a:bodyPr/>
        <a:lstStyle/>
        <a:p>
          <a:endParaRPr lang="en-US"/>
        </a:p>
      </dgm:t>
    </dgm:pt>
    <dgm:pt modelId="{29402D07-B0DC-4B52-82C0-4E87F68A11CC}">
      <dgm:prSet/>
      <dgm:spPr/>
      <dgm:t>
        <a:bodyPr/>
        <a:lstStyle/>
        <a:p>
          <a:r>
            <a:rPr lang="fi-FI" dirty="0">
              <a:latin typeface="Arial" panose="020B0604020202020204" pitchFamily="34" charset="0"/>
              <a:cs typeface="Arial" panose="020B0604020202020204" pitchFamily="34" charset="0"/>
            </a:rPr>
            <a:t>Riitatilanteet pystytään ratkaisemaan yhteisen tahdon avulla.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E60901-0BB2-48BB-AB22-1F3D6B49AE58}" type="parTrans" cxnId="{B8ACAB09-38E0-49B6-B01F-AFB12B5F643A}">
      <dgm:prSet/>
      <dgm:spPr/>
      <dgm:t>
        <a:bodyPr/>
        <a:lstStyle/>
        <a:p>
          <a:endParaRPr lang="en-US"/>
        </a:p>
      </dgm:t>
    </dgm:pt>
    <dgm:pt modelId="{B6092A1F-2BEC-447D-A231-049EC7E7E287}" type="sibTrans" cxnId="{B8ACAB09-38E0-49B6-B01F-AFB12B5F643A}">
      <dgm:prSet/>
      <dgm:spPr/>
      <dgm:t>
        <a:bodyPr/>
        <a:lstStyle/>
        <a:p>
          <a:endParaRPr lang="en-US"/>
        </a:p>
      </dgm:t>
    </dgm:pt>
    <dgm:pt modelId="{23CCA8EA-8DD9-4498-BFBE-B9EC5103C852}">
      <dgm:prSet/>
      <dgm:spPr/>
      <dgm:t>
        <a:bodyPr/>
        <a:lstStyle/>
        <a:p>
          <a:r>
            <a:rPr lang="fi-FI" dirty="0">
              <a:latin typeface="Arial" panose="020B0604020202020204" pitchFamily="34" charset="0"/>
              <a:cs typeface="Arial" panose="020B0604020202020204" pitchFamily="34" charset="0"/>
            </a:rPr>
            <a:t>Turvallinen suhde perustuu vapaaseen valintaan, eikä siinä ole pelkoa tai pakottamista.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85E464-1286-4558-B8D9-8CD96C720F38}" type="parTrans" cxnId="{E99B9998-010B-4D65-A526-19545C306532}">
      <dgm:prSet/>
      <dgm:spPr/>
      <dgm:t>
        <a:bodyPr/>
        <a:lstStyle/>
        <a:p>
          <a:endParaRPr lang="en-US"/>
        </a:p>
      </dgm:t>
    </dgm:pt>
    <dgm:pt modelId="{D5C19425-1715-4505-A95B-1E3884ED099B}" type="sibTrans" cxnId="{E99B9998-010B-4D65-A526-19545C306532}">
      <dgm:prSet/>
      <dgm:spPr/>
      <dgm:t>
        <a:bodyPr/>
        <a:lstStyle/>
        <a:p>
          <a:endParaRPr lang="en-US"/>
        </a:p>
      </dgm:t>
    </dgm:pt>
    <dgm:pt modelId="{1B796333-FE66-4903-8A6F-BA3BC1C6A94D}" type="pres">
      <dgm:prSet presAssocID="{474AD15D-CC53-40B3-9897-32F37A010896}" presName="linear" presStyleCnt="0">
        <dgm:presLayoutVars>
          <dgm:animLvl val="lvl"/>
          <dgm:resizeHandles val="exact"/>
        </dgm:presLayoutVars>
      </dgm:prSet>
      <dgm:spPr/>
    </dgm:pt>
    <dgm:pt modelId="{ECF6E6C0-B9CC-43C6-BEA0-CE2F0C6428EF}" type="pres">
      <dgm:prSet presAssocID="{867AB6CF-249A-47F6-8BC7-E8FB1E3683B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171623F-713D-4077-BCCF-18B27F156603}" type="pres">
      <dgm:prSet presAssocID="{FEB820A0-6008-43D1-AC60-18C0E10D08C6}" presName="spacer" presStyleCnt="0"/>
      <dgm:spPr/>
    </dgm:pt>
    <dgm:pt modelId="{A27BD0AB-67E5-4BF3-A3F9-367689B64869}" type="pres">
      <dgm:prSet presAssocID="{0B9B486B-A38B-40FA-9ABC-F184E37078C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3FB4321-B7FB-43B1-AA7C-2F9D3AF424E9}" type="pres">
      <dgm:prSet presAssocID="{9D579F7B-A70C-4C6A-88DF-E7836B1DFB80}" presName="spacer" presStyleCnt="0"/>
      <dgm:spPr/>
    </dgm:pt>
    <dgm:pt modelId="{630454A5-A272-4F06-914B-B1D40CB1A23C}" type="pres">
      <dgm:prSet presAssocID="{FA33DA43-9817-4AD9-836B-C588ED7C702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CE88CD2-BAC1-4A15-AB51-0FAFEAA89DBF}" type="pres">
      <dgm:prSet presAssocID="{6AC3539E-46C7-4EE6-A78C-FCE24BC60618}" presName="spacer" presStyleCnt="0"/>
      <dgm:spPr/>
    </dgm:pt>
    <dgm:pt modelId="{7A7D555E-C7A8-4E4D-8E4C-832EA81199E2}" type="pres">
      <dgm:prSet presAssocID="{29402D07-B0DC-4B52-82C0-4E87F68A11C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F5F04FD-4CA5-4626-ADC5-E581A04158FE}" type="pres">
      <dgm:prSet presAssocID="{B6092A1F-2BEC-447D-A231-049EC7E7E287}" presName="spacer" presStyleCnt="0"/>
      <dgm:spPr/>
    </dgm:pt>
    <dgm:pt modelId="{3C212BF6-0421-4A4E-9A8E-1175423B0831}" type="pres">
      <dgm:prSet presAssocID="{23CCA8EA-8DD9-4498-BFBE-B9EC5103C85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8ACAB09-38E0-49B6-B01F-AFB12B5F643A}" srcId="{474AD15D-CC53-40B3-9897-32F37A010896}" destId="{29402D07-B0DC-4B52-82C0-4E87F68A11CC}" srcOrd="3" destOrd="0" parTransId="{9AE60901-0BB2-48BB-AB22-1F3D6B49AE58}" sibTransId="{B6092A1F-2BEC-447D-A231-049EC7E7E287}"/>
    <dgm:cxn modelId="{83DD6F19-6466-4FF2-9F44-DD1378E0DAF1}" type="presOf" srcId="{FA33DA43-9817-4AD9-836B-C588ED7C702B}" destId="{630454A5-A272-4F06-914B-B1D40CB1A23C}" srcOrd="0" destOrd="0" presId="urn:microsoft.com/office/officeart/2005/8/layout/vList2"/>
    <dgm:cxn modelId="{0F62C863-409B-48C0-9139-905522DDAE85}" srcId="{474AD15D-CC53-40B3-9897-32F37A010896}" destId="{FA33DA43-9817-4AD9-836B-C588ED7C702B}" srcOrd="2" destOrd="0" parTransId="{2A797B31-0D11-44EB-96B5-B6AB60D6AD03}" sibTransId="{6AC3539E-46C7-4EE6-A78C-FCE24BC60618}"/>
    <dgm:cxn modelId="{B9749E65-11A2-4033-8257-B58ABF306E72}" srcId="{474AD15D-CC53-40B3-9897-32F37A010896}" destId="{0B9B486B-A38B-40FA-9ABC-F184E37078CD}" srcOrd="1" destOrd="0" parTransId="{E2A2F45C-AB1C-43A5-ADDD-A506D36DBC03}" sibTransId="{9D579F7B-A70C-4C6A-88DF-E7836B1DFB80}"/>
    <dgm:cxn modelId="{76C99C52-E47B-44A0-9146-FB30A406D631}" type="presOf" srcId="{0B9B486B-A38B-40FA-9ABC-F184E37078CD}" destId="{A27BD0AB-67E5-4BF3-A3F9-367689B64869}" srcOrd="0" destOrd="0" presId="urn:microsoft.com/office/officeart/2005/8/layout/vList2"/>
    <dgm:cxn modelId="{9EF79F7B-ACF7-4909-94EE-8653130D3EE3}" type="presOf" srcId="{867AB6CF-249A-47F6-8BC7-E8FB1E3683B7}" destId="{ECF6E6C0-B9CC-43C6-BEA0-CE2F0C6428EF}" srcOrd="0" destOrd="0" presId="urn:microsoft.com/office/officeart/2005/8/layout/vList2"/>
    <dgm:cxn modelId="{C6D51680-EFEA-4335-9A69-B875C3F799F0}" type="presOf" srcId="{23CCA8EA-8DD9-4498-BFBE-B9EC5103C852}" destId="{3C212BF6-0421-4A4E-9A8E-1175423B0831}" srcOrd="0" destOrd="0" presId="urn:microsoft.com/office/officeart/2005/8/layout/vList2"/>
    <dgm:cxn modelId="{469EA597-23EC-4A5E-B16C-6B36A05B728B}" srcId="{474AD15D-CC53-40B3-9897-32F37A010896}" destId="{867AB6CF-249A-47F6-8BC7-E8FB1E3683B7}" srcOrd="0" destOrd="0" parTransId="{AF20DD10-25AC-4CD3-9C77-C937A9B4B244}" sibTransId="{FEB820A0-6008-43D1-AC60-18C0E10D08C6}"/>
    <dgm:cxn modelId="{E99B9998-010B-4D65-A526-19545C306532}" srcId="{474AD15D-CC53-40B3-9897-32F37A010896}" destId="{23CCA8EA-8DD9-4498-BFBE-B9EC5103C852}" srcOrd="4" destOrd="0" parTransId="{9485E464-1286-4558-B8D9-8CD96C720F38}" sibTransId="{D5C19425-1715-4505-A95B-1E3884ED099B}"/>
    <dgm:cxn modelId="{1CADDAB4-B36B-475B-9EF5-44AE4B41DCB1}" type="presOf" srcId="{29402D07-B0DC-4B52-82C0-4E87F68A11CC}" destId="{7A7D555E-C7A8-4E4D-8E4C-832EA81199E2}" srcOrd="0" destOrd="0" presId="urn:microsoft.com/office/officeart/2005/8/layout/vList2"/>
    <dgm:cxn modelId="{ABC45BED-112A-4BD8-8B98-197037943BB8}" type="presOf" srcId="{474AD15D-CC53-40B3-9897-32F37A010896}" destId="{1B796333-FE66-4903-8A6F-BA3BC1C6A94D}" srcOrd="0" destOrd="0" presId="urn:microsoft.com/office/officeart/2005/8/layout/vList2"/>
    <dgm:cxn modelId="{64CFB997-4A9C-4999-A44C-FFCC8DE76143}" type="presParOf" srcId="{1B796333-FE66-4903-8A6F-BA3BC1C6A94D}" destId="{ECF6E6C0-B9CC-43C6-BEA0-CE2F0C6428EF}" srcOrd="0" destOrd="0" presId="urn:microsoft.com/office/officeart/2005/8/layout/vList2"/>
    <dgm:cxn modelId="{401EFC45-2B90-4757-9C74-E48D271C8323}" type="presParOf" srcId="{1B796333-FE66-4903-8A6F-BA3BC1C6A94D}" destId="{5171623F-713D-4077-BCCF-18B27F156603}" srcOrd="1" destOrd="0" presId="urn:microsoft.com/office/officeart/2005/8/layout/vList2"/>
    <dgm:cxn modelId="{7BB0DC3A-9F21-4E79-B354-72DE29D13B3F}" type="presParOf" srcId="{1B796333-FE66-4903-8A6F-BA3BC1C6A94D}" destId="{A27BD0AB-67E5-4BF3-A3F9-367689B64869}" srcOrd="2" destOrd="0" presId="urn:microsoft.com/office/officeart/2005/8/layout/vList2"/>
    <dgm:cxn modelId="{46EC5996-7148-4273-BFC2-94FF89D9A7B4}" type="presParOf" srcId="{1B796333-FE66-4903-8A6F-BA3BC1C6A94D}" destId="{03FB4321-B7FB-43B1-AA7C-2F9D3AF424E9}" srcOrd="3" destOrd="0" presId="urn:microsoft.com/office/officeart/2005/8/layout/vList2"/>
    <dgm:cxn modelId="{A319A596-0305-43B7-A5D7-3123E95F238F}" type="presParOf" srcId="{1B796333-FE66-4903-8A6F-BA3BC1C6A94D}" destId="{630454A5-A272-4F06-914B-B1D40CB1A23C}" srcOrd="4" destOrd="0" presId="urn:microsoft.com/office/officeart/2005/8/layout/vList2"/>
    <dgm:cxn modelId="{CD3C8D44-32D3-42B0-B261-2FD60D363077}" type="presParOf" srcId="{1B796333-FE66-4903-8A6F-BA3BC1C6A94D}" destId="{BCE88CD2-BAC1-4A15-AB51-0FAFEAA89DBF}" srcOrd="5" destOrd="0" presId="urn:microsoft.com/office/officeart/2005/8/layout/vList2"/>
    <dgm:cxn modelId="{BE5BB130-CE11-4417-87E1-E507DA2D8662}" type="presParOf" srcId="{1B796333-FE66-4903-8A6F-BA3BC1C6A94D}" destId="{7A7D555E-C7A8-4E4D-8E4C-832EA81199E2}" srcOrd="6" destOrd="0" presId="urn:microsoft.com/office/officeart/2005/8/layout/vList2"/>
    <dgm:cxn modelId="{A424D85C-158A-4EF3-8511-DAA78EDDB943}" type="presParOf" srcId="{1B796333-FE66-4903-8A6F-BA3BC1C6A94D}" destId="{9F5F04FD-4CA5-4626-ADC5-E581A04158FE}" srcOrd="7" destOrd="0" presId="urn:microsoft.com/office/officeart/2005/8/layout/vList2"/>
    <dgm:cxn modelId="{213B5BD3-9129-4CF3-9B75-314A7CC555E1}" type="presParOf" srcId="{1B796333-FE66-4903-8A6F-BA3BC1C6A94D}" destId="{3C212BF6-0421-4A4E-9A8E-1175423B083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6E6C0-B9CC-43C6-BEA0-CE2F0C6428EF}">
      <dsp:nvSpPr>
        <dsp:cNvPr id="0" name=""/>
        <dsp:cNvSpPr/>
      </dsp:nvSpPr>
      <dsp:spPr>
        <a:xfrm>
          <a:off x="0" y="222686"/>
          <a:ext cx="6172199" cy="836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>
              <a:latin typeface="Arial" panose="020B0604020202020204" pitchFamily="34" charset="0"/>
              <a:cs typeface="Arial" panose="020B0604020202020204" pitchFamily="34" charset="0"/>
            </a:rPr>
            <a:t>Väkivalta ei kuulu turvalliseen ihmissuhteeseen. 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837" y="263523"/>
        <a:ext cx="6090525" cy="754876"/>
      </dsp:txXfrm>
    </dsp:sp>
    <dsp:sp modelId="{A27BD0AB-67E5-4BF3-A3F9-367689B64869}">
      <dsp:nvSpPr>
        <dsp:cNvPr id="0" name=""/>
        <dsp:cNvSpPr/>
      </dsp:nvSpPr>
      <dsp:spPr>
        <a:xfrm>
          <a:off x="0" y="1122596"/>
          <a:ext cx="6172199" cy="836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>
              <a:latin typeface="Arial" panose="020B0604020202020204" pitchFamily="34" charset="0"/>
              <a:cs typeface="Arial" panose="020B0604020202020204" pitchFamily="34" charset="0"/>
            </a:rPr>
            <a:t>Turvallisessa ihmissuhteessa saa olla oma itsensä.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837" y="1163433"/>
        <a:ext cx="6090525" cy="754876"/>
      </dsp:txXfrm>
    </dsp:sp>
    <dsp:sp modelId="{630454A5-A272-4F06-914B-B1D40CB1A23C}">
      <dsp:nvSpPr>
        <dsp:cNvPr id="0" name=""/>
        <dsp:cNvSpPr/>
      </dsp:nvSpPr>
      <dsp:spPr>
        <a:xfrm>
          <a:off x="0" y="2022506"/>
          <a:ext cx="6172199" cy="836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>
              <a:latin typeface="Arial" panose="020B0604020202020204" pitchFamily="34" charset="0"/>
              <a:cs typeface="Arial" panose="020B0604020202020204" pitchFamily="34" charset="0"/>
            </a:rPr>
            <a:t>Turvallinen ihmissuhde on tasa-arvoinen ja luottamuksellinen.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837" y="2063343"/>
        <a:ext cx="6090525" cy="754876"/>
      </dsp:txXfrm>
    </dsp:sp>
    <dsp:sp modelId="{7A7D555E-C7A8-4E4D-8E4C-832EA81199E2}">
      <dsp:nvSpPr>
        <dsp:cNvPr id="0" name=""/>
        <dsp:cNvSpPr/>
      </dsp:nvSpPr>
      <dsp:spPr>
        <a:xfrm>
          <a:off x="0" y="2922416"/>
          <a:ext cx="6172199" cy="836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>
              <a:latin typeface="Arial" panose="020B0604020202020204" pitchFamily="34" charset="0"/>
              <a:cs typeface="Arial" panose="020B0604020202020204" pitchFamily="34" charset="0"/>
            </a:rPr>
            <a:t>Riitatilanteet pystytään ratkaisemaan yhteisen tahdon avulla.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837" y="2963253"/>
        <a:ext cx="6090525" cy="754876"/>
      </dsp:txXfrm>
    </dsp:sp>
    <dsp:sp modelId="{3C212BF6-0421-4A4E-9A8E-1175423B0831}">
      <dsp:nvSpPr>
        <dsp:cNvPr id="0" name=""/>
        <dsp:cNvSpPr/>
      </dsp:nvSpPr>
      <dsp:spPr>
        <a:xfrm>
          <a:off x="0" y="3822326"/>
          <a:ext cx="6172199" cy="836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>
              <a:latin typeface="Arial" panose="020B0604020202020204" pitchFamily="34" charset="0"/>
              <a:cs typeface="Arial" panose="020B0604020202020204" pitchFamily="34" charset="0"/>
            </a:rPr>
            <a:t>Turvallinen suhde perustuu vapaaseen valintaan, eikä siinä ole pelkoa tai pakottamista.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837" y="3863163"/>
        <a:ext cx="6090525" cy="754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335CF-8065-4C69-9984-0BC743B0254E}" type="datetimeFigureOut">
              <a:rPr lang="fi-FI" smtClean="0"/>
              <a:t>28.5.2024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D6954-BDA2-4ED7-ACF3-3E879C1A1B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322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7D8F48-80E4-A765-F4AF-77C6CCE8D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3CA8BA-29E9-1090-9CBE-5A15B6E59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7" name="Kuva 6" descr="Kuva, joka sisältää kohteen teksti, kuvakaappaus, Fontti, Sähkönsininen&#10;&#10;Kuvaus luotu automaattisesti">
            <a:extLst>
              <a:ext uri="{FF2B5EF4-FFF2-40B4-BE49-F238E27FC236}">
                <a16:creationId xmlns:a16="http://schemas.microsoft.com/office/drawing/2014/main" id="{B4935C78-F76D-ACC4-66B3-29651400B0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30291" y="6162585"/>
            <a:ext cx="1865709" cy="46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ä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D9A77DA-B6CE-D707-A699-1DE695B7936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67148" y="2044747"/>
            <a:ext cx="5040000" cy="395229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0DA59F2-5F83-26F3-EFDF-864E9FB9DA2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9965" y="2044748"/>
            <a:ext cx="5040000" cy="395229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EFF6797-BDE6-863A-A62C-4E38AF772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DF8E2AA-CEAE-213B-20F0-E8D552C6C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9995" y="6213846"/>
            <a:ext cx="963149" cy="365125"/>
          </a:xfrm>
        </p:spPr>
        <p:txBody>
          <a:bodyPr/>
          <a:lstStyle/>
          <a:p>
            <a:fld id="{0A6203D8-16EE-4B98-A4DE-3EE0B8356128}" type="datetime1">
              <a:rPr lang="fi-FI" smtClean="0"/>
              <a:t>28.5.2024</a:t>
            </a:fld>
            <a:endParaRPr lang="fi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6290E2D-00E2-2440-B137-8555BA043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93553" y="6213846"/>
            <a:ext cx="4114800" cy="365125"/>
          </a:xfrm>
        </p:spPr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96472CA-672A-D5D3-7C4A-E55BF4D51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7750" y="6213846"/>
            <a:ext cx="409398" cy="365125"/>
          </a:xfrm>
        </p:spPr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212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CC9D-1824-4E5D-BFD2-BACC0B925AC6}" type="datetime1">
              <a:rPr lang="fi-FI" smtClean="0"/>
              <a:t>28.5.2024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70F59-9E54-9B06-629F-7559DD5B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AF51BF-8436-ED13-927D-993DD2CDB6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85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969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1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99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085850" indent="-171450">
              <a:buFont typeface="Arial" panose="020B0604020202020204" pitchFamily="34" charset="0"/>
              <a:buChar char="•"/>
              <a:defRPr sz="1800"/>
            </a:lvl3pPr>
            <a:lvl4pPr marL="1543050" indent="-171450">
              <a:buFont typeface="Arial" panose="020B0604020202020204" pitchFamily="34" charset="0"/>
              <a:buChar char="•"/>
              <a:defRPr sz="1600"/>
            </a:lvl4pPr>
            <a:lvl5pPr marL="2000250" indent="-171450">
              <a:buFont typeface="Arial" panose="020B0604020202020204" pitchFamily="34" charset="0"/>
              <a:buChar char="•"/>
              <a:defRPr sz="16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9318-4171-4DE6-9936-BBD4344FB360}" type="datetime1">
              <a:rPr lang="fi-FI" smtClean="0"/>
              <a:t>28.5.2024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57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2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9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1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411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085850" indent="-171450">
              <a:buFont typeface="Arial" panose="020B0604020202020204" pitchFamily="34" charset="0"/>
              <a:buChar char="•"/>
              <a:defRPr sz="1800"/>
            </a:lvl3pPr>
            <a:lvl4pPr marL="1543050" indent="-171450">
              <a:buFont typeface="Arial" panose="020B0604020202020204" pitchFamily="34" charset="0"/>
              <a:buChar char="•"/>
              <a:defRPr sz="1600"/>
            </a:lvl4pPr>
            <a:lvl5pPr marL="2000250" indent="-171450">
              <a:buFont typeface="Arial" panose="020B0604020202020204" pitchFamily="34" charset="0"/>
              <a:buChar char="•"/>
              <a:defRPr sz="16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0"/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3B2FD-0562-4C8E-8E95-BF8F3606D034}" type="datetime1">
              <a:rPr lang="fi-FI" smtClean="0"/>
              <a:t>28.5.2024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9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54324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9965" y="2235850"/>
            <a:ext cx="54324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085850" indent="-171450">
              <a:buFont typeface="Arial" panose="020B0604020202020204" pitchFamily="34" charset="0"/>
              <a:buChar char="•"/>
              <a:defRPr sz="1800"/>
            </a:lvl3pPr>
            <a:lvl4pPr marL="1543050" indent="-171450">
              <a:buFont typeface="Arial" panose="020B0604020202020204" pitchFamily="34" charset="0"/>
              <a:buChar char="•"/>
              <a:defRPr sz="1600"/>
            </a:lvl4pPr>
            <a:lvl5pPr marL="2000250" indent="-171450">
              <a:buFont typeface="Arial" panose="020B0604020202020204" pitchFamily="34" charset="0"/>
              <a:buChar char="•"/>
              <a:defRPr sz="16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FCC8D104-7F84-C888-147D-E9BA71D739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61113" y="0"/>
            <a:ext cx="5830887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1344071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alto_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3383C-D902-4359-B134-36B4C4F73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81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999F5-4813-427F-A4E4-5335441DB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3932237" cy="37084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0F1A4-B81E-45E1-9606-07525FFE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7C74-FDAC-47C9-85FF-A93A4A77D2DE}" type="datetime1">
              <a:rPr lang="fi-FI" smtClean="0"/>
              <a:t>28.5.2024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0F95E-9FAF-473A-8740-38C0D6F75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EB64A9-0753-493D-931D-D429FE2A2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9651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7897217-BD8C-4F57-9294-7DC932179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06712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95538F-84D9-E134-508E-1D5A7B97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283849-22BC-E7F9-F01E-DF897094CF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9D541E8-0191-CEA1-5E2C-4507A9C5A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C7C6533-BF6A-15BF-A31A-9557CFE8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48A5-CAE8-46C5-94FF-CB3A81FE1708}" type="datetimeFigureOut">
              <a:rPr lang="fi-FI" smtClean="0"/>
              <a:t>28.5.2024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85A5E61-480A-578D-5A59-3A0605622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8378D6D-CA22-AD9D-B997-52C121D84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EBB8-2390-42DA-A3EC-5415AB6A4B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7339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1 sisältö tummansinin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52C7BEF-F06E-4959-BC5A-880D2579D10D}" type="datetime1">
              <a:rPr lang="fi-FI" smtClean="0"/>
              <a:t>28.5.2024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EE8F0-15A5-8FCF-A1D5-66536D64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639812E-B5D7-79B2-772B-55C15A42A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27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ä tummansinin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7188-4C97-0356-7DF2-5CA78CBAE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965" y="2044747"/>
            <a:ext cx="5040000" cy="3949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8AA96-BCAD-D7B4-CD4B-95EEA9E23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9965" y="2044747"/>
            <a:ext cx="5040000" cy="3949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30B1E-3D5F-52AB-3758-06613515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9EE2A8-4B8C-4B59-B0E9-863C5F933A61}" type="datetime1">
              <a:rPr lang="fi-FI" smtClean="0"/>
              <a:t>28.5.2024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BCF05-0A19-9E5C-6745-C0AE338A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03CC-51DA-7BB1-E970-8C6AF526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EFF6797-BDE6-863A-A62C-4E38AF772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8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fuk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9" name="Kuva 8" descr="Kuva, joka sisältää kohteen teksti, kuvakaappaus, Fontti, Grafiikka&#10;&#10;Kuvaus luotu automaattisesti">
            <a:extLst>
              <a:ext uri="{FF2B5EF4-FFF2-40B4-BE49-F238E27FC236}">
                <a16:creationId xmlns:a16="http://schemas.microsoft.com/office/drawing/2014/main" id="{7BC8AE5A-E96B-3A12-239C-8F4D6B277B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99379" y="6162585"/>
            <a:ext cx="1996621" cy="468902"/>
          </a:xfrm>
          <a:prstGeom prst="rect">
            <a:avLst/>
          </a:prstGeom>
        </p:spPr>
      </p:pic>
      <p:pic>
        <p:nvPicPr>
          <p:cNvPr id="8" name="Kuva 7" descr="Kuva, joka sisältää kohteen kuvakaappaus, musta&#10;&#10;Kuvaus luotu automaattisesti">
            <a:extLst>
              <a:ext uri="{FF2B5EF4-FFF2-40B4-BE49-F238E27FC236}">
                <a16:creationId xmlns:a16="http://schemas.microsoft.com/office/drawing/2014/main" id="{04025C33-F0DA-56AE-0939-DB1B5C8D744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07692" y="6155411"/>
            <a:ext cx="1935661" cy="48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38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tummansinin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219AFE8-E73B-4649-BB07-09874BCD4AA0}" type="datetime1">
              <a:rPr lang="fi-FI" smtClean="0"/>
              <a:t>28.5.2024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70F59-9E54-9B06-629F-7559DD5B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659325B-759F-4951-3A3C-7BA7DC8A47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20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tummansinin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4168800" cy="1542819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1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99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0C77C2D-AB76-4E93-9932-82DE0CFBEB11}" type="datetime1">
              <a:rPr lang="fi-FI" smtClean="0"/>
              <a:t>28.5.2024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950044B-8DDC-20DA-A3D0-209641B552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78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2 tummansinin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9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800">
                <a:solidFill>
                  <a:schemeClr val="tx1"/>
                </a:solidFill>
              </a:defRPr>
            </a:lvl2pPr>
            <a:lvl3pPr marL="914400" indent="0" algn="ctr">
              <a:buNone/>
              <a:defRPr sz="2400">
                <a:solidFill>
                  <a:schemeClr val="tx1"/>
                </a:solidFill>
              </a:defRPr>
            </a:lvl3pPr>
            <a:lvl4pPr marL="1371600" indent="0" algn="ctr">
              <a:buNone/>
              <a:defRPr sz="2000">
                <a:solidFill>
                  <a:schemeClr val="tx1"/>
                </a:solidFill>
              </a:defRPr>
            </a:lvl4pPr>
            <a:lvl5pPr marL="1828800" indent="0" algn="ctr">
              <a:buNone/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165" y="535510"/>
            <a:ext cx="4168800" cy="1542819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41165" y="2235850"/>
            <a:ext cx="4168800" cy="377306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1"/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669504-7284-487A-BBF6-5814FE6001D3}" type="datetime1">
              <a:rPr lang="fi-FI" smtClean="0"/>
              <a:t>28.5.2024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81CDCAA-FFF1-4D78-535A-F3200262F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59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tummansinin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5432400" cy="1542819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9965" y="2235850"/>
            <a:ext cx="54324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918BCF9-AC30-9B84-E4CA-CDF3510AD3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61113" y="0"/>
            <a:ext cx="5830887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24892385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7D8F48-80E4-A765-F4AF-77C6CCE8D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3CA8BA-29E9-1090-9CBE-5A15B6E59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3" name="Kuva 2" descr="Kuva, joka sisältää kohteen teksti, kuvakaappaus, Fontti, Sähkönsininen&#10;&#10;Kuvaus luotu automaattisesti">
            <a:extLst>
              <a:ext uri="{FF2B5EF4-FFF2-40B4-BE49-F238E27FC236}">
                <a16:creationId xmlns:a16="http://schemas.microsoft.com/office/drawing/2014/main" id="{EE0D3EC2-5650-0DAD-D9B8-43E2F7E25D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30291" y="6162585"/>
            <a:ext cx="1865709" cy="46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81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ummanfuk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3" name="Picture 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0453A35-FB52-BE13-78F3-92B9E79A5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D97E47-D446-A6B4-3014-4E2F273A69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5" name="Kuva 4" descr="Kuva, joka sisältää kohteen teksti, kuvakaappaus, Fontti, Grafiikka&#10;&#10;Kuvaus luotu automaattisesti">
            <a:extLst>
              <a:ext uri="{FF2B5EF4-FFF2-40B4-BE49-F238E27FC236}">
                <a16:creationId xmlns:a16="http://schemas.microsoft.com/office/drawing/2014/main" id="{AD6FE6A6-9F5C-4B8E-36B2-9D9EEFF1BA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99379" y="6162585"/>
            <a:ext cx="1996621" cy="46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50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ummansinin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3" name="Picture 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0453A35-FB52-BE13-78F3-92B9E79A5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D97E47-D446-A6B4-3014-4E2F273A69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5" name="Kuva 4" descr="Kuva, joka sisältää kohteen teksti, kuvakaappaus, Fontti, Grafiikka&#10;&#10;Kuvaus luotu automaattisesti">
            <a:extLst>
              <a:ext uri="{FF2B5EF4-FFF2-40B4-BE49-F238E27FC236}">
                <a16:creationId xmlns:a16="http://schemas.microsoft.com/office/drawing/2014/main" id="{8D390ED0-FDF7-2C50-0515-2398C3A9E2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99379" y="6162585"/>
            <a:ext cx="1996621" cy="46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699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aleanfuks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3" name="Picture 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0453A35-FB52-BE13-78F3-92B9E79A5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D97E47-D446-A6B4-3014-4E2F273A69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5" name="Kuva 4" descr="Kuva, joka sisältää kohteen teksti, kuvakaappaus, Fontti, Grafiikka&#10;&#10;Kuvaus luotu automaattisesti">
            <a:extLst>
              <a:ext uri="{FF2B5EF4-FFF2-40B4-BE49-F238E27FC236}">
                <a16:creationId xmlns:a16="http://schemas.microsoft.com/office/drawing/2014/main" id="{8D6D089B-583A-2237-D2CA-C9053F4EA7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99379" y="6162585"/>
            <a:ext cx="1996621" cy="46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30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ummanvihreä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3" name="Picture 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0453A35-FB52-BE13-78F3-92B9E79A5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D97E47-D446-A6B4-3014-4E2F273A69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5" name="Kuva 4" descr="Kuva, joka sisältää kohteen teksti, kuvakaappaus, Fontti, Grafiikka&#10;&#10;Kuvaus luotu automaattisesti">
            <a:extLst>
              <a:ext uri="{FF2B5EF4-FFF2-40B4-BE49-F238E27FC236}">
                <a16:creationId xmlns:a16="http://schemas.microsoft.com/office/drawing/2014/main" id="{096C5E2D-B65C-DFE3-4828-2DAB63A2EF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99379" y="6162585"/>
            <a:ext cx="1996621" cy="46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79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aleansinin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3CF214-76DA-68B4-2B4A-8177027A95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D36BE2-B80E-CE08-EBD9-EEB35490D9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  <p:pic>
        <p:nvPicPr>
          <p:cNvPr id="3" name="Kuva 2" descr="Kuva, joka sisältää kohteen kuvakaappaus, musta&#10;&#10;Kuvaus luotu automaattisesti">
            <a:extLst>
              <a:ext uri="{FF2B5EF4-FFF2-40B4-BE49-F238E27FC236}">
                <a16:creationId xmlns:a16="http://schemas.microsoft.com/office/drawing/2014/main" id="{3D97CF9D-1E29-ABA7-32B7-1AABC8E3C0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60339" y="6154841"/>
            <a:ext cx="1935661" cy="48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2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sinin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558DCE-9BD2-C6CA-871F-9F0E35BA9A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7" name="Kuva 6" descr="Kuva, joka sisältää kohteen teksti, kuvakaappaus, Fontti, Grafiikka&#10;&#10;Kuvaus luotu automaattisesti">
            <a:extLst>
              <a:ext uri="{FF2B5EF4-FFF2-40B4-BE49-F238E27FC236}">
                <a16:creationId xmlns:a16="http://schemas.microsoft.com/office/drawing/2014/main" id="{AC20E896-D0F7-7E39-B4D3-0C4F8B934E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99379" y="6162585"/>
            <a:ext cx="1996621" cy="46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8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alean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08CAA1-FDF5-EF53-A9B7-1D43206E86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CFA2B3-42F1-3C9E-A475-251BF4B38D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  <p:pic>
        <p:nvPicPr>
          <p:cNvPr id="3" name="Kuva 2" descr="Kuva, joka sisältää kohteen kuvakaappaus, musta&#10;&#10;Kuvaus luotu automaattisesti">
            <a:extLst>
              <a:ext uri="{FF2B5EF4-FFF2-40B4-BE49-F238E27FC236}">
                <a16:creationId xmlns:a16="http://schemas.microsoft.com/office/drawing/2014/main" id="{94223245-441C-0740-5AD0-267A16F55C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60339" y="6154841"/>
            <a:ext cx="1935661" cy="48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188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tummanfuk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95C3F12-A17C-1A93-6E3E-3C88A8495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3" name="Kuva 2" descr="Kuva, joka sisältää kohteen teksti, kuvakaappaus, Fontti, Grafiikka&#10;&#10;Kuvaus luotu automaattisesti">
            <a:extLst>
              <a:ext uri="{FF2B5EF4-FFF2-40B4-BE49-F238E27FC236}">
                <a16:creationId xmlns:a16="http://schemas.microsoft.com/office/drawing/2014/main" id="{C39C0BEC-A69D-8AE6-13A2-EE28E4FAFD3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099379" y="6162585"/>
            <a:ext cx="1996621" cy="46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9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tummansinin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95C3F12-A17C-1A93-6E3E-3C88A8495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3" name="Kuva 2" descr="Kuva, joka sisältää kohteen teksti, kuvakaappaus, Fontti, Grafiikka&#10;&#10;Kuvaus luotu automaattisesti">
            <a:extLst>
              <a:ext uri="{FF2B5EF4-FFF2-40B4-BE49-F238E27FC236}">
                <a16:creationId xmlns:a16="http://schemas.microsoft.com/office/drawing/2014/main" id="{48827A41-7047-EF62-EE74-88FF755FBAD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099379" y="6162585"/>
            <a:ext cx="1996621" cy="46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724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vaaleanfuks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95C3F12-A17C-1A93-6E3E-3C88A8495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3" name="Kuva 2" descr="Kuva, joka sisältää kohteen teksti, kuvakaappaus, Fontti, Grafiikka&#10;&#10;Kuvaus luotu automaattisesti">
            <a:extLst>
              <a:ext uri="{FF2B5EF4-FFF2-40B4-BE49-F238E27FC236}">
                <a16:creationId xmlns:a16="http://schemas.microsoft.com/office/drawing/2014/main" id="{B657326B-D7A1-0C28-EA9B-6188936BD5B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099379" y="6162585"/>
            <a:ext cx="1996621" cy="46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684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tummanvihreä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95C3F12-A17C-1A93-6E3E-3C88A8495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3" name="Kuva 2" descr="Kuva, joka sisältää kohteen teksti, kuvakaappaus, Fontti, Grafiikka&#10;&#10;Kuvaus luotu automaattisesti">
            <a:extLst>
              <a:ext uri="{FF2B5EF4-FFF2-40B4-BE49-F238E27FC236}">
                <a16:creationId xmlns:a16="http://schemas.microsoft.com/office/drawing/2014/main" id="{A60C5BF9-8D8E-FC9B-4714-5212A9CB9BE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099379" y="6163659"/>
            <a:ext cx="1996621" cy="46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938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vaaleansinin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CDB52F-531F-239F-BE54-B44DE5EA80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58080" y="531007"/>
            <a:ext cx="734202" cy="62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983DEC-CDA1-A7EB-63B2-BE23E16CDD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  <p:pic>
        <p:nvPicPr>
          <p:cNvPr id="5" name="Kuva 4" descr="Kuva, joka sisältää kohteen kuvakaappaus, musta&#10;&#10;Kuvaus luotu automaattisesti">
            <a:extLst>
              <a:ext uri="{FF2B5EF4-FFF2-40B4-BE49-F238E27FC236}">
                <a16:creationId xmlns:a16="http://schemas.microsoft.com/office/drawing/2014/main" id="{7BD896F9-958D-0F8E-054C-C1CCD7D275D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160339" y="6154841"/>
            <a:ext cx="1935661" cy="48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05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vaalean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CDB52F-531F-239F-BE54-B44DE5EA80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58080" y="531007"/>
            <a:ext cx="734202" cy="62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983DEC-CDA1-A7EB-63B2-BE23E16CDD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  <p:pic>
        <p:nvPicPr>
          <p:cNvPr id="5" name="Kuva 4" descr="Kuva, joka sisältää kohteen kuvakaappaus, musta&#10;&#10;Kuvaus luotu automaattisesti">
            <a:extLst>
              <a:ext uri="{FF2B5EF4-FFF2-40B4-BE49-F238E27FC236}">
                <a16:creationId xmlns:a16="http://schemas.microsoft.com/office/drawing/2014/main" id="{918E314B-88E9-A3E8-CCFD-DFE271C1DA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160339" y="6154841"/>
            <a:ext cx="1935661" cy="48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991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7D8F48-80E4-A765-F4AF-77C6CCE8D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3CA8BA-29E9-1090-9CBE-5A15B6E59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4" name="Kuva 3" descr="Kuva, joka sisältää kohteen teksti, kuvakaappaus, Fontti, Sähkönsininen&#10;&#10;Kuvaus luotu automaattisesti">
            <a:extLst>
              <a:ext uri="{FF2B5EF4-FFF2-40B4-BE49-F238E27FC236}">
                <a16:creationId xmlns:a16="http://schemas.microsoft.com/office/drawing/2014/main" id="{B0CAAC34-041D-EDE7-E8BB-60B02F940D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30291" y="6162585"/>
            <a:ext cx="1865709" cy="46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394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tummanfuk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5" name="Kuva 4" descr="Kuva, joka sisältää kohteen teksti, kuvakaappaus, Fontti, Grafiikka&#10;&#10;Kuvaus luotu automaattisesti">
            <a:extLst>
              <a:ext uri="{FF2B5EF4-FFF2-40B4-BE49-F238E27FC236}">
                <a16:creationId xmlns:a16="http://schemas.microsoft.com/office/drawing/2014/main" id="{36DD8F63-D783-251E-3870-C7E6492992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99379" y="6162585"/>
            <a:ext cx="1996621" cy="46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622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tummansinin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558DCE-9BD2-C6CA-871F-9F0E35BA9A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6" name="Kuva 5" descr="Kuva, joka sisältää kohteen teksti, kuvakaappaus, Fontti, Grafiikka&#10;&#10;Kuvaus luotu automaattisesti">
            <a:extLst>
              <a:ext uri="{FF2B5EF4-FFF2-40B4-BE49-F238E27FC236}">
                <a16:creationId xmlns:a16="http://schemas.microsoft.com/office/drawing/2014/main" id="{A491BD83-CCCB-D7A8-542F-EC0A5088E1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99379" y="6162585"/>
            <a:ext cx="1996621" cy="46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26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fuks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DA1A7E-C5B1-B0C8-789C-F249ED9BD3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6" name="Kuva 5" descr="Kuva, joka sisältää kohteen teksti, kuvakaappaus, Fontti, Grafiikka&#10;&#10;Kuvaus luotu automaattisesti">
            <a:extLst>
              <a:ext uri="{FF2B5EF4-FFF2-40B4-BE49-F238E27FC236}">
                <a16:creationId xmlns:a16="http://schemas.microsoft.com/office/drawing/2014/main" id="{1DEA6DEB-BDBC-9371-77AA-9DBAE79982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99379" y="6162585"/>
            <a:ext cx="1996621" cy="46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015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vaaleanfuks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DA1A7E-C5B1-B0C8-789C-F249ED9BD3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6" name="Kuva 5" descr="Kuva, joka sisältää kohteen teksti, kuvakaappaus, Fontti, Grafiikka&#10;&#10;Kuvaus luotu automaattisesti">
            <a:extLst>
              <a:ext uri="{FF2B5EF4-FFF2-40B4-BE49-F238E27FC236}">
                <a16:creationId xmlns:a16="http://schemas.microsoft.com/office/drawing/2014/main" id="{16CED67C-8930-389A-300A-42FCC1A66D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99379" y="6162585"/>
            <a:ext cx="1996621" cy="46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4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tummanvihreä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E07437-639A-BD38-D638-3F7C77820D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6" name="Kuva 5" descr="Kuva, joka sisältää kohteen teksti, kuvakaappaus, Fontti, Grafiikka&#10;&#10;Kuvaus luotu automaattisesti">
            <a:extLst>
              <a:ext uri="{FF2B5EF4-FFF2-40B4-BE49-F238E27FC236}">
                <a16:creationId xmlns:a16="http://schemas.microsoft.com/office/drawing/2014/main" id="{B0F0CCC0-E001-2AF8-F0A2-C13B5BCCA3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99379" y="6162585"/>
            <a:ext cx="1996621" cy="46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374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vaaleansinin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4D366-ADB9-F81C-F3A9-0FE8B600B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D32133-2774-9DDD-71BA-3A2DD7774E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  <p:pic>
        <p:nvPicPr>
          <p:cNvPr id="4" name="Kuva 3" descr="Kuva, joka sisältää kohteen kuvakaappaus, musta&#10;&#10;Kuvaus luotu automaattisesti">
            <a:extLst>
              <a:ext uri="{FF2B5EF4-FFF2-40B4-BE49-F238E27FC236}">
                <a16:creationId xmlns:a16="http://schemas.microsoft.com/office/drawing/2014/main" id="{815E4ACE-300B-E250-1C17-FBA8DC5AC8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60339" y="6154841"/>
            <a:ext cx="1935661" cy="48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021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vaalean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E8D17-302F-2708-9A0F-82CA796E9E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132C5A-86DF-8300-B725-365FF5BB1A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  <p:pic>
        <p:nvPicPr>
          <p:cNvPr id="4" name="Kuva 3" descr="Kuva, joka sisältää kohteen kuvakaappaus, musta&#10;&#10;Kuvaus luotu automaattisesti">
            <a:extLst>
              <a:ext uri="{FF2B5EF4-FFF2-40B4-BE49-F238E27FC236}">
                <a16:creationId xmlns:a16="http://schemas.microsoft.com/office/drawing/2014/main" id="{834C888F-BF85-2906-FCA8-14680A1537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60339" y="6154841"/>
            <a:ext cx="1935661" cy="48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2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vihreä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E07437-639A-BD38-D638-3F7C77820D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6" name="Kuva 5" descr="Kuva, joka sisältää kohteen teksti, kuvakaappaus, Fontti, Grafiikka&#10;&#10;Kuvaus luotu automaattisesti">
            <a:extLst>
              <a:ext uri="{FF2B5EF4-FFF2-40B4-BE49-F238E27FC236}">
                <a16:creationId xmlns:a16="http://schemas.microsoft.com/office/drawing/2014/main" id="{84210EED-0A44-A25E-4582-E520152915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99379" y="6162585"/>
            <a:ext cx="1996621" cy="46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11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sinin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4D366-ADB9-F81C-F3A9-0FE8B600B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D32133-2774-9DDD-71BA-3A2DD7774E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  <p:pic>
        <p:nvPicPr>
          <p:cNvPr id="4" name="Kuva 3" descr="Kuva, joka sisältää kohteen kuvakaappaus, musta&#10;&#10;Kuvaus luotu automaattisesti">
            <a:extLst>
              <a:ext uri="{FF2B5EF4-FFF2-40B4-BE49-F238E27FC236}">
                <a16:creationId xmlns:a16="http://schemas.microsoft.com/office/drawing/2014/main" id="{94D3B7A3-7FE6-F735-A746-1CED54AA7F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60339" y="6154841"/>
            <a:ext cx="1935661" cy="48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6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E8D17-302F-2708-9A0F-82CA796E9E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132C5A-86DF-8300-B725-365FF5BB1A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  <p:pic>
        <p:nvPicPr>
          <p:cNvPr id="4" name="Kuva 3" descr="Kuva, joka sisältää kohteen kuvakaappaus, musta&#10;&#10;Kuvaus luotu automaattisesti">
            <a:extLst>
              <a:ext uri="{FF2B5EF4-FFF2-40B4-BE49-F238E27FC236}">
                <a16:creationId xmlns:a16="http://schemas.microsoft.com/office/drawing/2014/main" id="{C66945F4-FA58-7F8D-8135-4143D141E9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60339" y="6154841"/>
            <a:ext cx="1935661" cy="48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3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_ranskalaiset_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133D-692A-4488-9BA5-BB01BBC4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5DE7-9A18-4FFD-BB85-379C5A20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4539" y="6257749"/>
            <a:ext cx="945718" cy="365125"/>
          </a:xfrm>
        </p:spPr>
        <p:txBody>
          <a:bodyPr/>
          <a:lstStyle/>
          <a:p>
            <a:fld id="{CCE76DBD-9ABD-401A-ACC4-8E3C979D470F}" type="datetime1">
              <a:rPr lang="fi-FI" smtClean="0"/>
              <a:t>28.5.2024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63EE8-A52B-409A-9FBC-73FBB2C2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6539525-7551-48F7-8D8F-A020ECBC3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66A24-A8D9-4DFA-BA8B-3E0D6E55A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1462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1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03D8-16EE-4B98-A4DE-3EE0B8356128}" type="datetime1">
              <a:rPr lang="fi-FI" smtClean="0"/>
              <a:t>28.5.2024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EE8F0-15A5-8FCF-A1D5-66536D64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AB7446-32D7-9321-62EB-F686687D3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DC123C7A-AF5F-475F-83AC-B19C87C022C6}" type="datetime1">
              <a:rPr lang="fi-FI" smtClean="0"/>
              <a:t>28.5.2024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ABD9-72EF-74E9-13CE-7645C8EA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3553" y="62138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065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813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34E82237-4BA9-41D5-A8A4-B92576845676}" type="datetime1">
              <a:rPr lang="fi-FI" smtClean="0"/>
              <a:t>28.5.2024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ABD9-72EF-74E9-13CE-7645C8EA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3553" y="62138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80B16C-8D30-90BB-8E5A-67F228BB888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8" name="Kuva 7" descr="Kuva, joka sisältää kohteen teksti, kuvakaappaus, Fontti, Sähkönsininen&#10;&#10;Kuvaus luotu automaattisesti">
            <a:extLst>
              <a:ext uri="{FF2B5EF4-FFF2-40B4-BE49-F238E27FC236}">
                <a16:creationId xmlns:a16="http://schemas.microsoft.com/office/drawing/2014/main" id="{FECBD156-165A-AEAC-9393-41CF7A2B983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230291" y="6161957"/>
            <a:ext cx="1865709" cy="46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3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811" r:id="rId2"/>
    <p:sldLayoutId id="2147483736" r:id="rId3"/>
    <p:sldLayoutId id="2147483812" r:id="rId4"/>
    <p:sldLayoutId id="2147483738" r:id="rId5"/>
    <p:sldLayoutId id="2147483740" r:id="rId6"/>
    <p:sldLayoutId id="2147483742" r:id="rId7"/>
    <p:sldLayoutId id="2147483814" r:id="rId8"/>
    <p:sldLayoutId id="2147483815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E95CF1EC-5658-4C7D-9651-CE63464E8232}" type="datetime1">
              <a:rPr lang="fi-FI" smtClean="0"/>
              <a:t>28.5.2024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ABD9-72EF-74E9-13CE-7645C8EA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3553" y="62138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9BE3A1-0055-0391-697A-6B125513AB0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9" name="Kuva 8" descr="Kuva, joka sisältää kohteen teksti, kuvakaappaus, Fontti, Grafiikka&#10;&#10;Kuvaus luotu automaattisesti">
            <a:extLst>
              <a:ext uri="{FF2B5EF4-FFF2-40B4-BE49-F238E27FC236}">
                <a16:creationId xmlns:a16="http://schemas.microsoft.com/office/drawing/2014/main" id="{76F63F95-372F-31CB-0A86-2C971E996A1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099379" y="6161957"/>
            <a:ext cx="1996621" cy="46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4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2" r:id="rId2"/>
    <p:sldLayoutId id="2147483804" r:id="rId3"/>
    <p:sldLayoutId id="2147483806" r:id="rId4"/>
    <p:sldLayoutId id="2147483808" r:id="rId5"/>
    <p:sldLayoutId id="2147483810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A31C38AC-9738-4047-AC3C-523F4AF7F828}" type="datetime1">
              <a:rPr lang="fi-FI" smtClean="0"/>
              <a:t>28.5.2024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ABD9-72EF-74E9-13CE-7645C8EA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3553" y="62138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793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366DAE60-2345-4C01-BF5C-DF665B8B35B5}" type="datetime1">
              <a:rPr lang="fi-FI" smtClean="0"/>
              <a:t>28.5.2024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ABD9-72EF-74E9-13CE-7645C8EA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3553" y="62138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767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507F721-8CBA-4899-B8EA-93B4E9046C0B}" type="datetime1">
              <a:rPr lang="fi-FI" smtClean="0"/>
              <a:t>28.5.2024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ABD9-72EF-74E9-13CE-7645C8EA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3553" y="62138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435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ati.aitkoski@vakehyva.f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Lotta.hallstrom@vakehyva.fi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mailto:kati.aitkoski@vakehyva.fi" TargetMode="Externa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2A1011-F2EA-9ED2-763D-072DE1198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470382"/>
            <a:ext cx="7158644" cy="1128885"/>
          </a:xfrm>
        </p:spPr>
        <p:txBody>
          <a:bodyPr anchor="b">
            <a:normAutofit/>
          </a:bodyPr>
          <a:lstStyle/>
          <a:p>
            <a:r>
              <a:rPr lang="fi-FI" sz="3200" dirty="0"/>
              <a:t>Matkaeväitä –kurssin</a:t>
            </a:r>
            <a:br>
              <a:rPr lang="fi-FI" sz="3200" dirty="0"/>
            </a:br>
            <a:r>
              <a:rPr lang="fi-FI" sz="3200" dirty="0"/>
              <a:t>esittely Nuorisovaltuustossa 4.6.2024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2370A5-A1A0-5ED4-B68B-B3E88AA97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49485"/>
            <a:ext cx="7158644" cy="1556333"/>
          </a:xfrm>
        </p:spPr>
        <p:txBody>
          <a:bodyPr>
            <a:normAutofit/>
          </a:bodyPr>
          <a:lstStyle/>
          <a:p>
            <a:r>
              <a:rPr lang="fi-FI" dirty="0"/>
              <a:t>Kehittäjäasiantuntija Kati Aitkoski</a:t>
            </a:r>
          </a:p>
          <a:p>
            <a:r>
              <a:rPr lang="fi-FI" dirty="0">
                <a:hlinkClick r:id="rId2"/>
              </a:rPr>
              <a:t>Kati.aitkoski@vakehyva.fi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539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82F91E-7817-2BF0-670D-277BE3258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37" y="535511"/>
            <a:ext cx="10127828" cy="556690"/>
          </a:xfrm>
        </p:spPr>
        <p:txBody>
          <a:bodyPr>
            <a:normAutofit fontScale="90000"/>
          </a:bodyPr>
          <a:lstStyle/>
          <a:p>
            <a:r>
              <a:rPr lang="fi-FI" sz="3600" dirty="0"/>
              <a:t>Matkaeväitä –kurssi 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89DC71A-690F-DB04-5699-CE23F0B3D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6DBD-9ABD-401A-ACC4-8E3C979D470F}" type="datetime1">
              <a:rPr lang="fi-FI" smtClean="0"/>
              <a:t>28.5.2024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DCCC835-48C8-970F-FADA-3B4FD21B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2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6C451B7D-B006-9FD9-1A5A-473715070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36" y="1354668"/>
            <a:ext cx="11205372" cy="496782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Ryhmä on tarkoitettu kiusaamista ja väkivaltaa kokeneille nuorille ( yläkoulu, toinen aste).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Kyseessä on</a:t>
            </a:r>
            <a:r>
              <a:rPr lang="fi-FI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ryhmän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pilotointi, jossa nuoret pääsevät antamaan palautetta ja sen avulla jatkokehittämään kurssin sisältöä. Tavoitteena on antaa tietoa väkivallan ja kiusaamisen vaikutuksista, löytää keinoja turvallisten ihmissuhteiden muodostamiseen ja tukea selviytymistä kiusaamis- tai väkivaltakokemusten jälkeen.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Ryhmiin etsitään osallistujia yhteistyössä verkostojen kanssa (esim. kuraattorit ).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Kurssi koostuu kolmesta oppitunnista ( 3 x 45min) ja vuoden aikana on tarkoitus järjestää sekä lähiryhmiä että etäryhmiä. Ryhmien koko voi vaihdella noin </a:t>
            </a:r>
            <a:r>
              <a:rPr lang="fi-FI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5-20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osallistujan välillä riippuen toteutustavasta. Huoltajille tarjotaan tietoa kurssista, ja halutessaan huoltaja voi osallistua etäryhmään nuoren kanssa. Lähiryhmä voidaan pitää myös kahdessa osassa esim. tuplatuntina.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Pilotointi on toteutettu syksyllä 2023 Lehtikuusen ja Peltolan kouluilla yhteensä kolmella eri luokalla. Etäryhmä on toteutettu maaliskuussa 2024. Syksyn 2024 ryhmiä muodostetaan verkostojen avulla. 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Kurssin aiheet: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Tietoa väkivallasta, tunteista, teoista, motiiveista ja vaikutuksista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2. Tietoa turvallisista ja turvattomista ihmissuhteista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3. Elämän tarkoituksen pohtiminen, toivon rakentaminen ja tulevaisuuden näkeminen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i-FI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497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04B7694D-4102-DEB2-E40A-A8B60A4BA00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19800" y="1557867"/>
            <a:ext cx="4787348" cy="4439172"/>
          </a:xfrm>
        </p:spPr>
        <p:txBody>
          <a:bodyPr>
            <a:normAutofit/>
          </a:bodyPr>
          <a:lstStyle/>
          <a:p>
            <a:r>
              <a:rPr lang="fi-FI" sz="1900" b="1" dirty="0"/>
              <a:t>Väkivallan vastainen viikko marraskuussa, tietty teema joka vuosi ja yhteistyössä Vantaan kaupungin opetustoimen työntekijöiden kanssa suunnitellaan, miten koulut </a:t>
            </a:r>
            <a:r>
              <a:rPr lang="fi-FI" sz="1900" b="1" dirty="0" err="1"/>
              <a:t>osallistetaan</a:t>
            </a:r>
            <a:r>
              <a:rPr lang="fi-FI" sz="1900" b="1" dirty="0"/>
              <a:t>.</a:t>
            </a:r>
          </a:p>
          <a:p>
            <a:endParaRPr lang="fi-FI" sz="1900" b="1" dirty="0"/>
          </a:p>
          <a:p>
            <a:r>
              <a:rPr lang="fi-FI" sz="2000" b="1" dirty="0"/>
              <a:t>Väkivaltafoorumi ammattilaisille joka vuosi marraskuussa. Tänä vuonna foorumi on  Heurekassa torstaina 28.11 ja aiheena on  seksuaaliväkivalta.</a:t>
            </a:r>
          </a:p>
          <a:p>
            <a:pPr marL="0" indent="0">
              <a:buNone/>
            </a:pPr>
            <a:endParaRPr lang="fi-FI" sz="2000" b="1" dirty="0"/>
          </a:p>
          <a:p>
            <a:r>
              <a:rPr lang="fi-FI" sz="2000" b="1" dirty="0"/>
              <a:t>Kaikki materiaali on ”vakivallaton VAKE”- </a:t>
            </a:r>
            <a:r>
              <a:rPr lang="fi-FI" sz="2000" b="1" dirty="0" err="1"/>
              <a:t>youtube</a:t>
            </a:r>
            <a:r>
              <a:rPr lang="fi-FI" sz="2000" b="1" dirty="0"/>
              <a:t> kanavalla. Matkaeväitä-kurssi tulee sinne myös.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3815AF-23D2-B872-1612-8CDDC5BDC5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9965" y="1557868"/>
            <a:ext cx="4787348" cy="4439172"/>
          </a:xfrm>
        </p:spPr>
        <p:txBody>
          <a:bodyPr>
            <a:normAutofit/>
          </a:bodyPr>
          <a:lstStyle/>
          <a:p>
            <a:endParaRPr lang="fi-FI" sz="2400" dirty="0"/>
          </a:p>
          <a:p>
            <a:r>
              <a:rPr lang="fi-FI" sz="2000" b="1" dirty="0"/>
              <a:t>Väkivallaton VAKE –toimintamalliin kuuluu </a:t>
            </a:r>
            <a:r>
              <a:rPr lang="fi-FI" sz="2000" b="1" dirty="0" err="1"/>
              <a:t>puheeksiottokoulutukset</a:t>
            </a:r>
            <a:r>
              <a:rPr lang="fi-FI" sz="2000" b="1" dirty="0"/>
              <a:t> ammattilaisille. Tähän mennessä on koulutettu satoja ammattilaisia.</a:t>
            </a:r>
          </a:p>
          <a:p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r>
              <a:rPr lang="fi-FI" sz="2000" b="1" dirty="0"/>
              <a:t>Avainhenkilöverkosto, johon kuuluu noin 70 eri alojen ammattilaista hyvinvointialueelta.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FA97E870-AAE4-A3A4-572D-041619A57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649823"/>
          </a:xfrm>
        </p:spPr>
        <p:txBody>
          <a:bodyPr>
            <a:normAutofit fontScale="90000"/>
          </a:bodyPr>
          <a:lstStyle/>
          <a:p>
            <a:r>
              <a:rPr lang="fi-FI" sz="2400" dirty="0"/>
              <a:t>Kurssi on osa Väkivallaton VAKE- toimintamallia, jota koordinoi erityisasiantuntija        Lotta Hällström (</a:t>
            </a:r>
            <a:r>
              <a:rPr lang="fi-FI" sz="2400" dirty="0">
                <a:hlinkClick r:id="rId2"/>
              </a:rPr>
              <a:t>Lotta.hallstrom@vakehyva.fi</a:t>
            </a:r>
            <a:r>
              <a:rPr lang="fi-FI" sz="2400" dirty="0"/>
              <a:t>) 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4E8915A-D09E-4033-CCBB-90C1523AD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03D8-16EE-4B98-A4DE-3EE0B8356128}" type="datetime1">
              <a:rPr lang="fi-FI" smtClean="0"/>
              <a:t>28.5.2024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C0E72C4-73FD-A356-A2DC-20776CF41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0428E55-B2FC-D909-C6D9-55BA97010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940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8239711-3108-25F7-344F-CCAF8CCA3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3932237" cy="3708494"/>
          </a:xfrm>
        </p:spPr>
        <p:txBody>
          <a:bodyPr>
            <a:normAutofit/>
          </a:bodyPr>
          <a:lstStyle/>
          <a:p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Tehtävä</a:t>
            </a:r>
          </a:p>
          <a:p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Miten ilmaisen toiselle, jos minua kohdellaan väärin? </a:t>
            </a:r>
          </a:p>
          <a:p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81CA3FE-6821-3097-8659-E91E527772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3495" y="6257748"/>
            <a:ext cx="107480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694D4C2-B25A-4281-8A5B-F03DB99CFAB5}" type="datetime1">
              <a:rPr lang="fi-FI" smtClean="0"/>
              <a:pPr>
                <a:spcAft>
                  <a:spcPts val="600"/>
                </a:spcAft>
              </a:pPr>
              <a:t>28.5.2024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82C2E8-9F4C-04A0-18E4-BDC08E66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5568" y="6257749"/>
            <a:ext cx="60347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5C7B8F6-2765-465B-BF52-D1DF320C1AE3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63845BA-2C5B-94C2-7203-E989386F6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202267"/>
            <a:ext cx="3706812" cy="750357"/>
          </a:xfrm>
        </p:spPr>
        <p:txBody>
          <a:bodyPr anchor="b">
            <a:normAutofit fontScale="90000"/>
          </a:bodyPr>
          <a:lstStyle/>
          <a:p>
            <a:r>
              <a:rPr lang="fi-FI" sz="2800" dirty="0">
                <a:latin typeface="Arial" panose="020B0604020202020204" pitchFamily="34" charset="0"/>
                <a:cs typeface="Arial" panose="020B0604020202020204" pitchFamily="34" charset="0"/>
              </a:rPr>
              <a:t>Turvalliset ja turvattomat ihmissuhteet</a:t>
            </a:r>
          </a:p>
        </p:txBody>
      </p:sp>
      <p:graphicFrame>
        <p:nvGraphicFramePr>
          <p:cNvPr id="8" name="Sisällön paikkamerkki 4">
            <a:extLst>
              <a:ext uri="{FF2B5EF4-FFF2-40B4-BE49-F238E27FC236}">
                <a16:creationId xmlns:a16="http://schemas.microsoft.com/office/drawing/2014/main" id="{EA71E15A-0D23-47DD-6A92-67C93775D5A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83188" y="987425"/>
          <a:ext cx="6172200" cy="4881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061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FF2D17-3F95-7E5F-5C76-6CE6D3DF5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754"/>
            <a:ext cx="10515600" cy="1155449"/>
          </a:xfrm>
        </p:spPr>
        <p:txBody>
          <a:bodyPr>
            <a:noAutofit/>
          </a:bodyPr>
          <a:lstStyle/>
          <a:p>
            <a:r>
              <a:rPr lang="fi-FI" sz="1600" dirty="0"/>
              <a:t>1. Matkaeväitä kurssista oli minulle hyötyä.</a:t>
            </a:r>
            <a:br>
              <a:rPr lang="fi-FI" sz="1600" dirty="0"/>
            </a:br>
            <a:r>
              <a:rPr lang="fi-FI" sz="1600" dirty="0"/>
              <a:t>2. Minuun on kohdistunut henkistä väkivaltaa</a:t>
            </a:r>
            <a:br>
              <a:rPr lang="fi-FI" sz="1600" dirty="0"/>
            </a:br>
            <a:r>
              <a:rPr lang="fi-FI" sz="1600" dirty="0"/>
              <a:t>3. Minuun on kohdistunut fyysistä väkivaltaa</a:t>
            </a:r>
            <a:br>
              <a:rPr lang="fi-FI" sz="1600" dirty="0"/>
            </a:br>
            <a:r>
              <a:rPr lang="fi-FI" sz="1600" dirty="0"/>
              <a:t>4. Olen itse käyttänyt väkivaltaa</a:t>
            </a:r>
            <a:br>
              <a:rPr lang="fi-FI" sz="1600" dirty="0"/>
            </a:br>
            <a:r>
              <a:rPr lang="fi-FI" sz="1600" dirty="0"/>
              <a:t>(sininen kyllä, pinkki ei, vihreä en osaa sanoa/halua vastata)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92668296-B671-7591-C551-3FC441830A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5712"/>
              </p:ext>
            </p:extLst>
          </p:nvPr>
        </p:nvGraphicFramePr>
        <p:xfrm>
          <a:off x="838200" y="1849347"/>
          <a:ext cx="10515600" cy="4226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74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B6A87E7B-A98F-4938-3B9B-EB46685A2851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5164E4-3C2C-4D83-5A97-1E1E71C24BE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689C8F6-2D06-DEBE-4B7E-07199430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85" y="718073"/>
            <a:ext cx="10260000" cy="365126"/>
          </a:xfrm>
        </p:spPr>
        <p:txBody>
          <a:bodyPr>
            <a:noAutofit/>
          </a:bodyPr>
          <a:lstStyle/>
          <a:p>
            <a:r>
              <a:rPr lang="fi-FI" sz="2800" dirty="0"/>
              <a:t>Onko kiusaamisesta vaikeaa kertoa aikuiselle?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4A94A72-60E8-B6B1-1D81-2CE755EF5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03D8-16EE-4B98-A4DE-3EE0B8356128}" type="datetime1">
              <a:rPr lang="fi-FI" smtClean="0"/>
              <a:t>28.5.2024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540186C-2D11-1CCE-054D-B6041E953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13B2B0A-40C0-25A7-3E6C-8ECFF7C8A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6</a:t>
            </a:fld>
            <a:endParaRPr lang="fi-FI"/>
          </a:p>
        </p:txBody>
      </p:sp>
      <p:graphicFrame>
        <p:nvGraphicFramePr>
          <p:cNvPr id="8" name="Sisällön paikkamerkki 6">
            <a:extLst>
              <a:ext uri="{FF2B5EF4-FFF2-40B4-BE49-F238E27FC236}">
                <a16:creationId xmlns:a16="http://schemas.microsoft.com/office/drawing/2014/main" id="{BA5F6382-DDFF-7935-CAA6-F97C9CCCE8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4844754"/>
              </p:ext>
            </p:extLst>
          </p:nvPr>
        </p:nvGraphicFramePr>
        <p:xfrm>
          <a:off x="1078787" y="1430867"/>
          <a:ext cx="9133725" cy="4639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775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982760-EDFA-2DD8-E170-922865A08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>
            <a:normAutofit/>
          </a:bodyPr>
          <a:lstStyle/>
          <a:p>
            <a:r>
              <a:rPr lang="fi-FI" sz="2000" b="1" dirty="0"/>
              <a:t>Perusteluita vastauksille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DFE992-6B55-5CF9-6476-20360E4EF6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00480"/>
            <a:ext cx="5181600" cy="4876483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 olla, jos tietää, että niitä ei kiinnosta, tai ne ei tee asialle mitään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ei auta vaikka </a:t>
            </a:r>
            <a:r>
              <a:rPr lang="fi-FI" sz="20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kertois</a:t>
            </a:r>
            <a:r>
              <a:rPr lang="fi-FI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koska kiusaajat voittaa ja itse joutuu tyyliin vaihtaa koulua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välillä, jos luulee selviänsä vähemmällä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Kyllä on vaikeaa, ei ole luotettavaa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 ole vaikeaa, jos se kohdistuu toiseen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 ole vaikeaa, jos on luotettava aikuinen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21E9854-90D8-BE5E-F48A-2DE2D0529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00480"/>
            <a:ext cx="5181600" cy="487648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2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välillä, koska ne sanoo kuka kerto, tai </a:t>
            </a:r>
            <a:r>
              <a:rPr lang="fi-FI" sz="2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</a:t>
            </a:r>
            <a:r>
              <a:rPr lang="fi-FI" sz="2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niitä ei vaan kiinnosta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2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koska niitä ei kiinnosta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fi-FI" sz="2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 olla, jos on esim. huonot suhteet omiin vanhempiin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2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Oletettavasti, koska siihen liittyy monia asioita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fi-FI" sz="2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n, kun pelottaa, mitä kiusaajat tekevät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Kyllä 15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 15   (</a:t>
            </a:r>
            <a:r>
              <a:rPr lang="fi-FI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 huomioitavaa on, että lähes puolet kokee kertomisen olevan helppoa</a:t>
            </a:r>
            <a:r>
              <a:rPr lang="fi-FI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)</a:t>
            </a:r>
            <a:endParaRPr lang="fi-FI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4239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99A86B-15F3-E4AD-DA03-EA48F4F17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602410"/>
          </a:xfrm>
        </p:spPr>
        <p:txBody>
          <a:bodyPr>
            <a:noAutofit/>
          </a:bodyPr>
          <a:lstStyle/>
          <a:p>
            <a:r>
              <a:rPr lang="fi-FI" sz="2000" b="1" dirty="0"/>
              <a:t>Kysymyksiä teille (lähetän kyselyn jälkikäteen myös)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8DBC35-C119-708A-1775-F778D3FDC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965" y="1371600"/>
            <a:ext cx="10260000" cy="4625439"/>
          </a:xfrm>
        </p:spPr>
        <p:txBody>
          <a:bodyPr>
            <a:noAutofit/>
          </a:bodyPr>
          <a:lstStyle/>
          <a:p>
            <a:r>
              <a:rPr lang="fi-FI" sz="2000" dirty="0"/>
              <a:t>Mitä lapset ja nuoret tarvitsisivat aikuisilta, että kiusaaminen ja väkivalta vähenisi? </a:t>
            </a:r>
          </a:p>
          <a:p>
            <a:endParaRPr lang="fi-FI" sz="2000" dirty="0"/>
          </a:p>
          <a:p>
            <a:r>
              <a:rPr lang="fi-FI" sz="2000" dirty="0"/>
              <a:t>Mikä auttaisi siihen, että kiusaamisesta, häirinnästä tai väkivaltakokemuksista joko somessa tai arkielämässä uskallettaisiin puhua ja kertoa? </a:t>
            </a:r>
          </a:p>
          <a:p>
            <a:endParaRPr lang="fi-FI" sz="2000" dirty="0"/>
          </a:p>
          <a:p>
            <a:r>
              <a:rPr lang="fi-FI" sz="2000" dirty="0"/>
              <a:t>Miten kaikkien lasten ja nuorten turvallisuutta voisi parantaa?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Keneltä apu olisi helpointa ottaa vastaan? (vanhemmilta, ystäviltä, koulun aikuisilta, harrastuksen ohjaajilta, valmentajilta, muilta ammattilaisilta ? )</a:t>
            </a:r>
          </a:p>
          <a:p>
            <a:endParaRPr lang="fi-FI" sz="2000" dirty="0"/>
          </a:p>
          <a:p>
            <a:pPr marL="0" indent="0">
              <a:buNone/>
            </a:pPr>
            <a:r>
              <a:rPr lang="fi-FI" sz="2000" dirty="0"/>
              <a:t>Jos olet halukas tutustumaan kurssin sisältöön ja antamaan siitä palautetta, ota yhteyttä!  </a:t>
            </a:r>
          </a:p>
        </p:txBody>
      </p:sp>
    </p:spTree>
    <p:extLst>
      <p:ext uri="{BB962C8B-B14F-4D97-AF65-F5344CB8AC3E}">
        <p14:creationId xmlns:p14="http://schemas.microsoft.com/office/powerpoint/2010/main" val="261028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E7CF6A-346B-D495-929E-F6C5A81BA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C47068-5AFE-A1AB-D951-3F6BE29091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dirty="0"/>
          </a:p>
          <a:p>
            <a:pPr marL="0" indent="0">
              <a:buNone/>
            </a:pPr>
            <a:r>
              <a:rPr lang="fi-FI" dirty="0"/>
              <a:t>Turvallista ja rentouttavaa kesää kaikille!</a:t>
            </a:r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r>
              <a:rPr lang="fi-FI" dirty="0">
                <a:hlinkClick r:id="rId2"/>
              </a:rPr>
              <a:t>kati.aitkoski@vakehyva.fi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p. 040 160 6472</a:t>
            </a:r>
          </a:p>
        </p:txBody>
      </p:sp>
      <p:pic>
        <p:nvPicPr>
          <p:cNvPr id="9" name="Sisällön paikkamerkki 8" descr="Monarkkiperhonen oranssissa kukassa niityllä">
            <a:extLst>
              <a:ext uri="{FF2B5EF4-FFF2-40B4-BE49-F238E27FC236}">
                <a16:creationId xmlns:a16="http://schemas.microsoft.com/office/drawing/2014/main" id="{B258BF73-5916-455A-CAB3-0ABD5F34C6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81763" y="1799492"/>
            <a:ext cx="4003675" cy="3059587"/>
          </a:xfr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BA4CB81-2EA2-2F95-6DCC-E0E8F098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E2A8-4B8C-4B59-B0E9-863C5F933A61}" type="datetime1">
              <a:rPr lang="fi-FI" smtClean="0"/>
              <a:t>28.5.2024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31A8E66-500C-BE86-3461-12A951F3E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DC769F5-4339-F4B1-41A7-91290A05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360985"/>
      </p:ext>
    </p:extLst>
  </p:cSld>
  <p:clrMapOvr>
    <a:masterClrMapping/>
  </p:clrMapOvr>
</p:sld>
</file>

<file path=ppt/theme/theme1.xml><?xml version="1.0" encoding="utf-8"?>
<a:theme xmlns:a="http://schemas.openxmlformats.org/drawingml/2006/main" name="Pääotsikot">
  <a:themeElements>
    <a:clrScheme name="Vakehyva">
      <a:dk1>
        <a:srgbClr val="000000"/>
      </a:dk1>
      <a:lt1>
        <a:srgbClr val="FFFFFF"/>
      </a:lt1>
      <a:dk2>
        <a:srgbClr val="302783"/>
      </a:dk2>
      <a:lt2>
        <a:srgbClr val="FFFFFF"/>
      </a:lt2>
      <a:accent1>
        <a:srgbClr val="EA5197"/>
      </a:accent1>
      <a:accent2>
        <a:srgbClr val="E6007E"/>
      </a:accent2>
      <a:accent3>
        <a:srgbClr val="74B72B"/>
      </a:accent3>
      <a:accent4>
        <a:srgbClr val="00983A"/>
      </a:accent4>
      <a:accent5>
        <a:srgbClr val="302783"/>
      </a:accent5>
      <a:accent6>
        <a:srgbClr val="76CBF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x_VAKE_RRP" id="{7A71E6DB-E95B-4EAE-B005-6EECAA414ABE}" vid="{C0154CB6-0D58-4284-820F-9E1783D7ACB6}"/>
    </a:ext>
  </a:extLst>
</a:theme>
</file>

<file path=ppt/theme/theme2.xml><?xml version="1.0" encoding="utf-8"?>
<a:theme xmlns:a="http://schemas.openxmlformats.org/drawingml/2006/main" name="Sisällöt">
  <a:themeElements>
    <a:clrScheme name="Vakehyva">
      <a:dk1>
        <a:srgbClr val="000000"/>
      </a:dk1>
      <a:lt1>
        <a:srgbClr val="FFFFFF"/>
      </a:lt1>
      <a:dk2>
        <a:srgbClr val="302783"/>
      </a:dk2>
      <a:lt2>
        <a:srgbClr val="FFFFFF"/>
      </a:lt2>
      <a:accent1>
        <a:srgbClr val="EA5197"/>
      </a:accent1>
      <a:accent2>
        <a:srgbClr val="E6007E"/>
      </a:accent2>
      <a:accent3>
        <a:srgbClr val="74B72B"/>
      </a:accent3>
      <a:accent4>
        <a:srgbClr val="00983A"/>
      </a:accent4>
      <a:accent5>
        <a:srgbClr val="302783"/>
      </a:accent5>
      <a:accent6>
        <a:srgbClr val="76CBF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x_VAKE_RRP" id="{7A71E6DB-E95B-4EAE-B005-6EECAA414ABE}" vid="{1A757BF0-A6A0-4E4A-9B90-A3FE927C5D8F}"/>
    </a:ext>
  </a:extLst>
</a:theme>
</file>

<file path=ppt/theme/theme3.xml><?xml version="1.0" encoding="utf-8"?>
<a:theme xmlns:a="http://schemas.openxmlformats.org/drawingml/2006/main" name="1_Sisällöt_tummansininen">
  <a:themeElements>
    <a:clrScheme name="Vakehyva">
      <a:dk1>
        <a:srgbClr val="000000"/>
      </a:dk1>
      <a:lt1>
        <a:srgbClr val="FFFFFF"/>
      </a:lt1>
      <a:dk2>
        <a:srgbClr val="302783"/>
      </a:dk2>
      <a:lt2>
        <a:srgbClr val="FFFFFF"/>
      </a:lt2>
      <a:accent1>
        <a:srgbClr val="EA5197"/>
      </a:accent1>
      <a:accent2>
        <a:srgbClr val="E6007E"/>
      </a:accent2>
      <a:accent3>
        <a:srgbClr val="74B72B"/>
      </a:accent3>
      <a:accent4>
        <a:srgbClr val="00983A"/>
      </a:accent4>
      <a:accent5>
        <a:srgbClr val="302783"/>
      </a:accent5>
      <a:accent6>
        <a:srgbClr val="76CBF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x_VAKE_RRP" id="{7A71E6DB-E95B-4EAE-B005-6EECAA414ABE}" vid="{5D56F2E0-D9ED-48A7-AFD6-7EF65AFF79EA}"/>
    </a:ext>
  </a:extLst>
</a:theme>
</file>

<file path=ppt/theme/theme4.xml><?xml version="1.0" encoding="utf-8"?>
<a:theme xmlns:a="http://schemas.openxmlformats.org/drawingml/2006/main" name="Väliotsikot">
  <a:themeElements>
    <a:clrScheme name="Vakehyva">
      <a:dk1>
        <a:srgbClr val="000000"/>
      </a:dk1>
      <a:lt1>
        <a:srgbClr val="FFFFFF"/>
      </a:lt1>
      <a:dk2>
        <a:srgbClr val="302783"/>
      </a:dk2>
      <a:lt2>
        <a:srgbClr val="FFFFFF"/>
      </a:lt2>
      <a:accent1>
        <a:srgbClr val="EA5197"/>
      </a:accent1>
      <a:accent2>
        <a:srgbClr val="E6007E"/>
      </a:accent2>
      <a:accent3>
        <a:srgbClr val="74B72B"/>
      </a:accent3>
      <a:accent4>
        <a:srgbClr val="00983A"/>
      </a:accent4>
      <a:accent5>
        <a:srgbClr val="302783"/>
      </a:accent5>
      <a:accent6>
        <a:srgbClr val="76CBF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x_VAKE_RRP" id="{7A71E6DB-E95B-4EAE-B005-6EECAA414ABE}" vid="{2D337880-F4D2-4657-9199-D9ADDD1D2F67}"/>
    </a:ext>
  </a:extLst>
</a:theme>
</file>

<file path=ppt/theme/theme5.xml><?xml version="1.0" encoding="utf-8"?>
<a:theme xmlns:a="http://schemas.openxmlformats.org/drawingml/2006/main" name="Sitaatit">
  <a:themeElements>
    <a:clrScheme name="Vakehyva">
      <a:dk1>
        <a:srgbClr val="000000"/>
      </a:dk1>
      <a:lt1>
        <a:srgbClr val="FFFFFF"/>
      </a:lt1>
      <a:dk2>
        <a:srgbClr val="302783"/>
      </a:dk2>
      <a:lt2>
        <a:srgbClr val="FFFFFF"/>
      </a:lt2>
      <a:accent1>
        <a:srgbClr val="EA5197"/>
      </a:accent1>
      <a:accent2>
        <a:srgbClr val="E6007E"/>
      </a:accent2>
      <a:accent3>
        <a:srgbClr val="74B72B"/>
      </a:accent3>
      <a:accent4>
        <a:srgbClr val="00983A"/>
      </a:accent4>
      <a:accent5>
        <a:srgbClr val="302783"/>
      </a:accent5>
      <a:accent6>
        <a:srgbClr val="76CBF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x_VAKE_RRP" id="{7A71E6DB-E95B-4EAE-B005-6EECAA414ABE}" vid="{B5B3417C-205B-42A0-9D0F-97F674DB1817}"/>
    </a:ext>
  </a:extLst>
</a:theme>
</file>

<file path=ppt/theme/theme6.xml><?xml version="1.0" encoding="utf-8"?>
<a:theme xmlns:a="http://schemas.openxmlformats.org/drawingml/2006/main" name="Kiitos">
  <a:themeElements>
    <a:clrScheme name="Vakehyva">
      <a:dk1>
        <a:srgbClr val="000000"/>
      </a:dk1>
      <a:lt1>
        <a:srgbClr val="FFFFFF"/>
      </a:lt1>
      <a:dk2>
        <a:srgbClr val="302783"/>
      </a:dk2>
      <a:lt2>
        <a:srgbClr val="FFFFFF"/>
      </a:lt2>
      <a:accent1>
        <a:srgbClr val="EA5197"/>
      </a:accent1>
      <a:accent2>
        <a:srgbClr val="E6007E"/>
      </a:accent2>
      <a:accent3>
        <a:srgbClr val="74B72B"/>
      </a:accent3>
      <a:accent4>
        <a:srgbClr val="00983A"/>
      </a:accent4>
      <a:accent5>
        <a:srgbClr val="302783"/>
      </a:accent5>
      <a:accent6>
        <a:srgbClr val="76CBF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x_VAKE_RRP" id="{7A71E6DB-E95B-4EAE-B005-6EECAA414ABE}" vid="{CECF2595-783C-4C32-B5B7-3D04A88C87F7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6e2dad6-2554-4459-a60a-c0b2d516b7df">
      <Terms xmlns="http://schemas.microsoft.com/office/infopath/2007/PartnerControls"/>
    </lcf76f155ced4ddcb4097134ff3c332f>
    <TaxCatchAll xmlns="7ad67100-be86-492d-8bf4-23e9e9235e5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ABBE99B1E61A4A9FFAECCAF5764F3E" ma:contentTypeVersion="15" ma:contentTypeDescription="Create a new document." ma:contentTypeScope="" ma:versionID="06e6659a2a3fc4dd551153fc7ad9e842">
  <xsd:schema xmlns:xsd="http://www.w3.org/2001/XMLSchema" xmlns:xs="http://www.w3.org/2001/XMLSchema" xmlns:p="http://schemas.microsoft.com/office/2006/metadata/properties" xmlns:ns2="76e2dad6-2554-4459-a60a-c0b2d516b7df" xmlns:ns3="7ad67100-be86-492d-8bf4-23e9e9235e52" targetNamespace="http://schemas.microsoft.com/office/2006/metadata/properties" ma:root="true" ma:fieldsID="a419e5e4f92902842578b8b0f16ab32a" ns2:_="" ns3:_="">
    <xsd:import namespace="76e2dad6-2554-4459-a60a-c0b2d516b7df"/>
    <xsd:import namespace="7ad67100-be86-492d-8bf4-23e9e9235e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e2dad6-2554-4459-a60a-c0b2d516b7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5685aec-b611-4d42-aeb4-a50954e9c4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d67100-be86-492d-8bf4-23e9e9235e5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bb37ba1-1d80-4ea5-8c3f-32e16b8b36de}" ma:internalName="TaxCatchAll" ma:showField="CatchAllData" ma:web="7ad67100-be86-492d-8bf4-23e9e9235e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47E153-9E63-4800-B50F-8D6327B2836E}">
  <ds:schemaRefs>
    <ds:schemaRef ds:uri="http://schemas.microsoft.com/office/2006/metadata/properties"/>
    <ds:schemaRef ds:uri="7ad67100-be86-492d-8bf4-23e9e9235e52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76e2dad6-2554-4459-a60a-c0b2d516b7d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2F67974-C4E6-43ED-B948-645718238187}">
  <ds:schemaRefs>
    <ds:schemaRef ds:uri="76e2dad6-2554-4459-a60a-c0b2d516b7df"/>
    <ds:schemaRef ds:uri="7ad67100-be86-492d-8bf4-23e9e9235e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98146F2-30C0-4888-AD5D-51D7F20FED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VAKE_RRP_pohja_17052024</Template>
  <TotalTime>846</TotalTime>
  <Words>656</Words>
  <Application>Microsoft Office PowerPoint</Application>
  <PresentationFormat>Laajakuva</PresentationFormat>
  <Paragraphs>81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6</vt:i4>
      </vt:variant>
      <vt:variant>
        <vt:lpstr>Dian otsikot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Poppins SemiBold</vt:lpstr>
      <vt:lpstr>Pääotsikot</vt:lpstr>
      <vt:lpstr>Sisällöt</vt:lpstr>
      <vt:lpstr>1_Sisällöt_tummansininen</vt:lpstr>
      <vt:lpstr>Väliotsikot</vt:lpstr>
      <vt:lpstr>Sitaatit</vt:lpstr>
      <vt:lpstr>Kiitos</vt:lpstr>
      <vt:lpstr>Matkaeväitä –kurssin esittely Nuorisovaltuustossa 4.6.2024</vt:lpstr>
      <vt:lpstr>Matkaeväitä –kurssi </vt:lpstr>
      <vt:lpstr>Kurssi on osa Väkivallaton VAKE- toimintamallia, jota koordinoi erityisasiantuntija        Lotta Hällström (Lotta.hallstrom@vakehyva.fi) </vt:lpstr>
      <vt:lpstr>Turvalliset ja turvattomat ihmissuhteet</vt:lpstr>
      <vt:lpstr>1. Matkaeväitä kurssista oli minulle hyötyä. 2. Minuun on kohdistunut henkistä väkivaltaa 3. Minuun on kohdistunut fyysistä väkivaltaa 4. Olen itse käyttänyt väkivaltaa (sininen kyllä, pinkki ei, vihreä en osaa sanoa/halua vastata)</vt:lpstr>
      <vt:lpstr>Onko kiusaamisesta vaikeaa kertoa aikuiselle?</vt:lpstr>
      <vt:lpstr>Perusteluita vastauksille</vt:lpstr>
      <vt:lpstr>Kysymyksiä teille (lähetän kyselyn jälkikäteen myös)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Aitkoski Kati</dc:creator>
  <cp:lastModifiedBy>Aitkoski Kati</cp:lastModifiedBy>
  <cp:revision>30</cp:revision>
  <dcterms:created xsi:type="dcterms:W3CDTF">2024-05-21T06:41:54Z</dcterms:created>
  <dcterms:modified xsi:type="dcterms:W3CDTF">2024-05-28T08:53:07Z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Method">
    <vt:lpwstr>Standard</vt:lpwstr>
  </property>
  <property fmtid="{D5CDD505-2E9C-101B-9397-08002B2CF9AE}" pid="3" name="MSIP_Label_defa4170-0d19-0005-0004-bc88714345d2_Name">
    <vt:lpwstr>defa4170-0d19-0005-0004-bc88714345d2</vt:lpwstr>
  </property>
  <property fmtid="{D5CDD505-2E9C-101B-9397-08002B2CF9AE}" pid="4" name="MediaServiceImageTags">
    <vt:lpwstr/>
  </property>
  <property fmtid="{D5CDD505-2E9C-101B-9397-08002B2CF9AE}" pid="5" name="ContentTypeId">
    <vt:lpwstr>0x010100F7ABBE99B1E61A4A9FFAECCAF5764F3E</vt:lpwstr>
  </property>
  <property fmtid="{D5CDD505-2E9C-101B-9397-08002B2CF9AE}" pid="6" name="MSIP_Label_defa4170-0d19-0005-0004-bc88714345d2_Enabled">
    <vt:lpwstr>true</vt:lpwstr>
  </property>
  <property fmtid="{D5CDD505-2E9C-101B-9397-08002B2CF9AE}" pid="7" name="MSIP_Label_defa4170-0d19-0005-0004-bc88714345d2_ContentBits">
    <vt:lpwstr>0</vt:lpwstr>
  </property>
  <property fmtid="{D5CDD505-2E9C-101B-9397-08002B2CF9AE}" pid="8" name="MSIP_Label_defa4170-0d19-0005-0004-bc88714345d2_SetDate">
    <vt:lpwstr>2023-02-10T12:03:37Z</vt:lpwstr>
  </property>
  <property fmtid="{D5CDD505-2E9C-101B-9397-08002B2CF9AE}" pid="9" name="MSIP_Label_defa4170-0d19-0005-0004-bc88714345d2_ActionId">
    <vt:lpwstr>418f29a5-c218-44f3-a00c-d3d40f050407</vt:lpwstr>
  </property>
  <property fmtid="{D5CDD505-2E9C-101B-9397-08002B2CF9AE}" pid="10" name="MSIP_Label_defa4170-0d19-0005-0004-bc88714345d2_SiteId">
    <vt:lpwstr>7cbe7314-9eec-453e-aa25-b39667b2f68f</vt:lpwstr>
  </property>
</Properties>
</file>